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18" r:id="rId3"/>
    <p:sldId id="316" r:id="rId4"/>
    <p:sldId id="294" r:id="rId5"/>
    <p:sldId id="317" r:id="rId6"/>
    <p:sldId id="319" r:id="rId7"/>
    <p:sldId id="314" r:id="rId8"/>
    <p:sldId id="315" r:id="rId9"/>
    <p:sldId id="331" r:id="rId10"/>
    <p:sldId id="295" r:id="rId11"/>
    <p:sldId id="286" r:id="rId12"/>
    <p:sldId id="271" r:id="rId13"/>
    <p:sldId id="276" r:id="rId14"/>
    <p:sldId id="272" r:id="rId15"/>
    <p:sldId id="273" r:id="rId16"/>
    <p:sldId id="328" r:id="rId17"/>
    <p:sldId id="277" r:id="rId18"/>
    <p:sldId id="278" r:id="rId19"/>
    <p:sldId id="287" r:id="rId20"/>
    <p:sldId id="288" r:id="rId21"/>
    <p:sldId id="290" r:id="rId22"/>
    <p:sldId id="291" r:id="rId23"/>
    <p:sldId id="289" r:id="rId24"/>
    <p:sldId id="321" r:id="rId25"/>
    <p:sldId id="280" r:id="rId26"/>
    <p:sldId id="298" r:id="rId27"/>
    <p:sldId id="326" r:id="rId28"/>
    <p:sldId id="299" r:id="rId29"/>
    <p:sldId id="327" r:id="rId30"/>
    <p:sldId id="340" r:id="rId31"/>
    <p:sldId id="309" r:id="rId32"/>
    <p:sldId id="338" r:id="rId33"/>
    <p:sldId id="310" r:id="rId34"/>
    <p:sldId id="341" r:id="rId35"/>
    <p:sldId id="3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8"/>
    <p:restoredTop sz="94674"/>
  </p:normalViewPr>
  <p:slideViewPr>
    <p:cSldViewPr snapToGrid="0" snapToObjects="1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03FFC-3237-1740-A6C7-678AC44525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36D7-55D4-1141-93E7-2B4D39CD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1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Caveat – at the</a:t>
            </a:r>
            <a:r>
              <a:rPr lang="en-GB" baseline="0" dirty="0"/>
              <a:t> present day!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48DF3-D40D-E74F-B877-2A75FC5DA7D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92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delta</a:t>
            </a:r>
            <a:r>
              <a:rPr lang="en-US" baseline="0" dirty="0"/>
              <a:t> m c^2 = 4.03176 – 4.002602 c^2 = 0.029158 c^2</a:t>
            </a:r>
          </a:p>
          <a:p>
            <a:r>
              <a:rPr lang="en-US" baseline="0" dirty="0"/>
              <a:t> = 27 MeV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F49E3-E065-014A-BAEF-46EC96C4D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5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just alpha captures!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F49E3-E065-014A-BAEF-46EC96C4D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two most likely. Messy side reactions.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F49E3-E065-014A-BAEF-46EC96C4D0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1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 is a stable</a:t>
            </a:r>
            <a:r>
              <a:rPr lang="en-US" baseline="0" dirty="0"/>
              <a:t> nucleus – doesn’t want to react.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CF49E3-E065-014A-BAEF-46EC96C4D0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01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Varying timescales!</a:t>
            </a:r>
          </a:p>
          <a:p>
            <a:r>
              <a:rPr lang="en-GB" dirty="0"/>
              <a:t>Se, Br, Kr, </a:t>
            </a:r>
            <a:r>
              <a:rPr lang="en-GB" dirty="0" err="1"/>
              <a:t>Te</a:t>
            </a:r>
            <a:r>
              <a:rPr lang="en-GB" dirty="0"/>
              <a:t>, I, </a:t>
            </a:r>
            <a:r>
              <a:rPr lang="en-GB" dirty="0" err="1"/>
              <a:t>Xe</a:t>
            </a:r>
            <a:r>
              <a:rPr lang="en-GB" dirty="0"/>
              <a:t>, </a:t>
            </a:r>
            <a:r>
              <a:rPr lang="en-GB" dirty="0" err="1"/>
              <a:t>Os</a:t>
            </a:r>
            <a:r>
              <a:rPr lang="en-GB" dirty="0"/>
              <a:t>, </a:t>
            </a:r>
            <a:r>
              <a:rPr lang="en-GB" dirty="0" err="1"/>
              <a:t>Ir</a:t>
            </a:r>
            <a:r>
              <a:rPr lang="en-GB" dirty="0"/>
              <a:t>, 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48DF3-D40D-E74F-B877-2A75FC5DA7D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18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E41E-88BC-3247-86DD-F0FB8B034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17A18-95D9-9C45-9C12-4D6DD89BB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8FCD0-28FD-834D-92D9-0AB02C3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9D637-1350-5E4A-B195-6C85D820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0F407-4740-F24D-80A4-9FBE708A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6637-EF07-A048-94ED-3930C399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ADBC6-5F2A-6841-9D04-FDCD9BCB0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8F33-AEE5-BC47-9E62-80709BA5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FF029-7ECF-4941-8A11-00E83A26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E2EC3-0CD0-E549-973C-065C419D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D31880-4DD2-9248-BA6E-19A83F174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99E9A-DCD9-D640-A7ED-643D26640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11F8-82B5-6E4A-B74F-F4874186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B62E0-D743-3146-8A7C-1D2F370C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182EF-3F14-F943-B39E-18CA3859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5EC4-B55B-604D-9785-52A11520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0C10-FC1C-2D4F-A60B-877A0CA4F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CC5F1-3020-154A-9CA6-472A29A0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823E-75D8-E14A-96F9-6EC1D9F4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0C6F1-7509-844C-9ABF-CBC5A0E4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2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667C-5055-2342-A996-83EF2467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D6A69-AE5C-5E4F-B297-2166213F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78A2A-3851-0F46-A655-23B3B4DF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EEA8D-2CB2-1940-B5AC-468E1158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7912A-1F1C-C146-8C93-3E3722A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295-E1AC-6E45-9476-95457AFE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2031-0242-0445-8968-E620AAB89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0949E-8AF3-794E-B35E-F24D71F4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49DF-46D6-4847-B548-35753D12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27DC4-DEEB-014C-BBF4-3E39E5C7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3EE65-7280-004D-BD8B-65B1EA7C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3DF3-EFEA-5045-9F59-FCE398BC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AAED-F1D9-7D46-A4B8-02DD7DE28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EDF19-D4C4-4547-964D-B6C244ED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AD38-714F-3046-85DF-81608AC68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626463-D8BC-EA48-AF6C-EEF4B6916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6F261-25EF-C04F-B781-86F0F1A9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5A2D5-7B9F-4B41-ADC2-B649E91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7E91E-5948-4849-811A-C0A716F6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0B14-37AC-CB40-8B7B-89A2E0D0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03C0F-3775-E94C-95BC-E740B574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BAD21-0F77-944A-A8B2-CDF1B6AE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18381-3984-6D41-B91B-E443C349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6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04E57-5DFD-494A-8422-85FC293E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105D6-2A9C-3948-964D-D8D719F7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5698-5B56-1F43-8668-5E53E91E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2BCE-7F2F-FC4C-9FDA-65AEFEEC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2726-7A8F-2546-A188-B76CA4B6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D247C-871C-0644-BCE6-9F898DD82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E7F85-BD3E-084D-B7D5-9DF3BE16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832A9-52E6-6A4D-A4A7-06990E3A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C72B7-AF0C-014E-96D7-905BE22E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9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AF4B-90CA-834F-964E-D8E32CC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FEF7F-7ACD-2843-A01D-682E871FD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0E3EF-F093-5B48-9363-5D0984526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B8CDC-E7ED-394F-B6E8-1F9CE632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3E68F-CE4F-F54A-8FCC-247D29C3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50587-5EB6-6E46-9E01-30DD8EED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68823-389F-284C-8879-3149B881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779D1-6C11-8042-8B0F-095B67E4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F0912-5BD8-A44B-AC2C-26F15225C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F931-8973-D546-94CD-01EC13A48D7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0CCE-F571-BC4A-8172-67804D701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DA0-3DC1-2D48-8AA7-E51D75943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DE892-23A5-D54D-A0AE-6A0B9DBC7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9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9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e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4.emf"/><Relationship Id="rId19" Type="http://schemas.openxmlformats.org/officeDocument/2006/relationships/image" Target="../media/image18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C0B3-FC61-1E4B-B678-4A9244720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atoms to stars I:</a:t>
            </a:r>
            <a:br>
              <a:rPr lang="en-US" dirty="0"/>
            </a:br>
            <a:r>
              <a:rPr lang="en-US" dirty="0"/>
              <a:t>nucleosynthesis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853A4-C23F-AF4D-8FCC-92EEF5D17C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J. </a:t>
            </a:r>
            <a:r>
              <a:rPr lang="en-US" dirty="0" err="1"/>
              <a:t>Stancliffe</a:t>
            </a:r>
            <a:endParaRPr lang="en-US" dirty="0"/>
          </a:p>
          <a:p>
            <a:r>
              <a:rPr lang="en-US" dirty="0"/>
              <a:t>(University of Hull, UK)</a:t>
            </a:r>
          </a:p>
        </p:txBody>
      </p:sp>
    </p:spTree>
    <p:extLst>
      <p:ext uri="{BB962C8B-B14F-4D97-AF65-F5344CB8AC3E}">
        <p14:creationId xmlns:p14="http://schemas.microsoft.com/office/powerpoint/2010/main" val="131368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</a:t>
            </a:r>
            <a:r>
              <a:rPr lang="en-GB" baseline="30000" dirty="0"/>
              <a:t>2</a:t>
            </a:r>
            <a:r>
              <a:rPr lang="en-GB" dirty="0"/>
              <a:t>FH -- 1957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63" y="987552"/>
            <a:ext cx="4383607" cy="5513832"/>
          </a:xfrm>
        </p:spPr>
        <p:txBody>
          <a:bodyPr/>
          <a:lstStyle/>
          <a:p>
            <a:r>
              <a:rPr lang="en-GB" dirty="0"/>
              <a:t>The cornerstone of nucleosynthesis</a:t>
            </a:r>
          </a:p>
          <a:p>
            <a:endParaRPr lang="en-GB" dirty="0"/>
          </a:p>
          <a:p>
            <a:r>
              <a:rPr lang="en-GB" dirty="0"/>
              <a:t>Looked at the solar abundance pattern</a:t>
            </a:r>
          </a:p>
          <a:p>
            <a:endParaRPr lang="en-GB" dirty="0"/>
          </a:p>
          <a:p>
            <a:r>
              <a:rPr lang="en-GB" dirty="0"/>
              <a:t>Thought about nuclear structure</a:t>
            </a:r>
          </a:p>
          <a:p>
            <a:endParaRPr lang="en-GB" dirty="0"/>
          </a:p>
          <a:p>
            <a:r>
              <a:rPr lang="en-GB" dirty="0"/>
              <a:t>Deduced the processes that must happen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87156" y="262818"/>
            <a:ext cx="3405282" cy="4074141"/>
            <a:chOff x="5661660" y="1049202"/>
            <a:chExt cx="3405282" cy="40741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60" y="1050544"/>
              <a:ext cx="3025140" cy="21034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92" y="1049202"/>
              <a:ext cx="1595450" cy="21034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661" y="3153962"/>
              <a:ext cx="1443228" cy="19680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219" y="3152620"/>
              <a:ext cx="1970723" cy="197072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73" y="1589723"/>
            <a:ext cx="3735582" cy="47660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21624" y="4376217"/>
            <a:ext cx="388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Margaret Burbidge, Geoffrey Burbidge,</a:t>
            </a:r>
          </a:p>
          <a:p>
            <a:r>
              <a:rPr lang="en-GB" dirty="0"/>
              <a:t>Willy Fowler, Fred Hoyle</a:t>
            </a:r>
          </a:p>
        </p:txBody>
      </p:sp>
    </p:spTree>
    <p:extLst>
      <p:ext uri="{BB962C8B-B14F-4D97-AF65-F5344CB8AC3E}">
        <p14:creationId xmlns:p14="http://schemas.microsoft.com/office/powerpoint/2010/main" val="321896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7772400" cy="864028"/>
          </a:xfrm>
        </p:spPr>
        <p:txBody>
          <a:bodyPr/>
          <a:lstStyle/>
          <a:p>
            <a:pPr algn="ctr"/>
            <a:r>
              <a:rPr lang="en-US" dirty="0"/>
              <a:t>Mass defect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Stars powered by nuclear fusion</a:t>
            </a:r>
          </a:p>
          <a:p>
            <a:endParaRPr lang="en-US" dirty="0"/>
          </a:p>
          <a:p>
            <a:r>
              <a:rPr lang="en-US" dirty="0"/>
              <a:t>First step: convert 4 protons into 1 helium-4 nucleus</a:t>
            </a:r>
          </a:p>
          <a:p>
            <a:endParaRPr lang="en-US" dirty="0"/>
          </a:p>
          <a:p>
            <a:r>
              <a:rPr lang="en-US" dirty="0"/>
              <a:t>Atomic mass of hydrogen is 1.00794</a:t>
            </a:r>
          </a:p>
          <a:p>
            <a:endParaRPr lang="en-US" dirty="0"/>
          </a:p>
          <a:p>
            <a:r>
              <a:rPr lang="en-US" dirty="0"/>
              <a:t>Atomic mass of helium is 4.002602 &lt; 4x1.00794</a:t>
            </a:r>
          </a:p>
          <a:p>
            <a:endParaRPr lang="en-US" dirty="0"/>
          </a:p>
          <a:p>
            <a:r>
              <a:rPr lang="en-US" dirty="0"/>
              <a:t>The difference is the energy released</a:t>
            </a:r>
          </a:p>
        </p:txBody>
      </p:sp>
    </p:spTree>
    <p:extLst>
      <p:ext uri="{BB962C8B-B14F-4D97-AF65-F5344CB8AC3E}">
        <p14:creationId xmlns:p14="http://schemas.microsoft.com/office/powerpoint/2010/main" val="23796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657" y="69474"/>
            <a:ext cx="7772400" cy="897308"/>
          </a:xfrm>
        </p:spPr>
        <p:txBody>
          <a:bodyPr/>
          <a:lstStyle/>
          <a:p>
            <a:r>
              <a:rPr lang="en-US" dirty="0"/>
              <a:t>Hydrogen fusion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867087"/>
            <a:ext cx="7772400" cy="5835475"/>
          </a:xfrm>
        </p:spPr>
        <p:txBody>
          <a:bodyPr>
            <a:normAutofit/>
          </a:bodyPr>
          <a:lstStyle/>
          <a:p>
            <a:r>
              <a:rPr lang="en-US" dirty="0"/>
              <a:t>Proton-proton chains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PPI:</a:t>
            </a:r>
          </a:p>
          <a:p>
            <a:pPr lvl="1"/>
            <a:endParaRPr lang="en-US" dirty="0"/>
          </a:p>
          <a:p>
            <a:pPr marL="46863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68630" lvl="1" indent="0">
              <a:buNone/>
            </a:pPr>
            <a:endParaRPr lang="en-US" dirty="0"/>
          </a:p>
          <a:p>
            <a:pPr lvl="1"/>
            <a:r>
              <a:rPr lang="en-US" dirty="0"/>
              <a:t>PPII: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68630" lvl="1" indent="0">
              <a:buNone/>
            </a:pPr>
            <a:endParaRPr lang="en-US" dirty="0"/>
          </a:p>
          <a:p>
            <a:pPr lvl="1"/>
            <a:r>
              <a:rPr lang="en-US" dirty="0"/>
              <a:t>PPIII: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6863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46833" y="1368722"/>
            <a:ext cx="4753909" cy="1522980"/>
            <a:chOff x="2193391" y="1660736"/>
            <a:chExt cx="4753909" cy="1522980"/>
          </a:xfrm>
        </p:grpSpPr>
        <p:sp>
          <p:nvSpPr>
            <p:cNvPr id="7" name="Rounded Rectangle 6"/>
            <p:cNvSpPr/>
            <p:nvPr/>
          </p:nvSpPr>
          <p:spPr>
            <a:xfrm>
              <a:off x="2193391" y="1660736"/>
              <a:ext cx="4753909" cy="152298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2812357" y="1660736"/>
            <a:ext cx="3773330" cy="548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9" name="Equation" r:id="rId3" imgW="1397000" imgH="203200" progId="Equation.3">
                    <p:embed/>
                  </p:oleObj>
                </mc:Choice>
                <mc:Fallback>
                  <p:oleObj name="Equation" r:id="rId3" imgW="1397000" imgH="203200" progId="Equation.3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12357" y="1660736"/>
                          <a:ext cx="3773330" cy="5488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2687979" y="2154864"/>
            <a:ext cx="2787030" cy="579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0" name="Equation" r:id="rId5" imgW="977900" imgH="203200" progId="Equation.3">
                    <p:embed/>
                  </p:oleObj>
                </mc:Choice>
                <mc:Fallback>
                  <p:oleObj name="Equation" r:id="rId5" imgW="977900" imgH="2032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87979" y="2154864"/>
                          <a:ext cx="2787030" cy="5791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2496865" y="2639504"/>
            <a:ext cx="3979550" cy="544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1" name="Equation" r:id="rId7" imgW="1485900" imgH="203200" progId="Equation.3">
                    <p:embed/>
                  </p:oleObj>
                </mc:Choice>
                <mc:Fallback>
                  <p:oleObj name="Equation" r:id="rId7" imgW="1485900" imgH="203200" progId="Equation.3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496865" y="2639504"/>
                          <a:ext cx="3979550" cy="544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3646833" y="3008477"/>
            <a:ext cx="4753909" cy="1522980"/>
            <a:chOff x="2122832" y="3008477"/>
            <a:chExt cx="4753909" cy="1522980"/>
          </a:xfrm>
        </p:grpSpPr>
        <p:sp>
          <p:nvSpPr>
            <p:cNvPr id="9" name="Rounded Rectangle 8"/>
            <p:cNvSpPr/>
            <p:nvPr/>
          </p:nvSpPr>
          <p:spPr>
            <a:xfrm>
              <a:off x="2122832" y="3008477"/>
              <a:ext cx="4753909" cy="152298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2426306" y="3008477"/>
            <a:ext cx="2891126" cy="544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2" name="Equation" r:id="rId9" imgW="1079500" imgH="203200" progId="Equation.3">
                    <p:embed/>
                  </p:oleObj>
                </mc:Choice>
                <mc:Fallback>
                  <p:oleObj name="Equation" r:id="rId9" imgW="1079500" imgH="203200" progId="Equation.3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26306" y="3008477"/>
                          <a:ext cx="2891126" cy="544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2741798" y="3477326"/>
            <a:ext cx="3061193" cy="544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3" name="Equation" r:id="rId11" imgW="1143000" imgH="203200" progId="Equation.3">
                    <p:embed/>
                  </p:oleObj>
                </mc:Choice>
                <mc:Fallback>
                  <p:oleObj name="Equation" r:id="rId11" imgW="1143000" imgH="203200" progId="Equation.3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41798" y="3477326"/>
                          <a:ext cx="3061193" cy="544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2679159" y="3909465"/>
            <a:ext cx="2904811" cy="546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4" name="Equation" r:id="rId13" imgW="1079500" imgH="203200" progId="Equation.3">
                    <p:embed/>
                  </p:oleObj>
                </mc:Choice>
                <mc:Fallback>
                  <p:oleObj name="Equation" r:id="rId13" imgW="1079500" imgH="203200" progId="Equation.3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79159" y="3909465"/>
                          <a:ext cx="2904811" cy="546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3646833" y="4704072"/>
            <a:ext cx="4753909" cy="1795650"/>
            <a:chOff x="2122832" y="4704072"/>
            <a:chExt cx="4753909" cy="1795650"/>
          </a:xfrm>
          <a:solidFill>
            <a:srgbClr val="FFFF00"/>
          </a:solidFill>
        </p:grpSpPr>
        <p:sp>
          <p:nvSpPr>
            <p:cNvPr id="15" name="Rounded Rectangle 14"/>
            <p:cNvSpPr/>
            <p:nvPr/>
          </p:nvSpPr>
          <p:spPr>
            <a:xfrm>
              <a:off x="2122832" y="4704072"/>
              <a:ext cx="4753909" cy="1795650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2540964" y="5126508"/>
            <a:ext cx="2636299" cy="570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5" name="Equation" r:id="rId15" imgW="939800" imgH="203200" progId="Equation.3">
                    <p:embed/>
                  </p:oleObj>
                </mc:Choice>
                <mc:Fallback>
                  <p:oleObj name="Equation" r:id="rId15" imgW="939800" imgH="203200" progId="Equation.3">
                    <p:embed/>
                    <p:pic>
                      <p:nvPicPr>
                        <p:cNvPr id="16" name="Object 1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40964" y="5126508"/>
                          <a:ext cx="2636299" cy="5700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2426305" y="4704072"/>
            <a:ext cx="2891126" cy="544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6" name="Equation" r:id="rId17" imgW="1079500" imgH="203200" progId="Equation.3">
                    <p:embed/>
                  </p:oleObj>
                </mc:Choice>
                <mc:Fallback>
                  <p:oleObj name="Equation" r:id="rId17" imgW="1079500" imgH="20320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26305" y="4704072"/>
                          <a:ext cx="2891126" cy="544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3612963" y="5524374"/>
            <a:ext cx="3028399" cy="563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7" name="Equation" r:id="rId18" imgW="1092200" imgH="203200" progId="Equation.3">
                    <p:embed/>
                  </p:oleObj>
                </mc:Choice>
                <mc:Fallback>
                  <p:oleObj name="Equation" r:id="rId18" imgW="1092200" imgH="2032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612963" y="5524374"/>
                          <a:ext cx="3028399" cy="563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3438423" y="5946032"/>
            <a:ext cx="2145547" cy="553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8" name="Equation" r:id="rId20" imgW="787400" imgH="203200" progId="Equation.3">
                    <p:embed/>
                  </p:oleObj>
                </mc:Choice>
                <mc:Fallback>
                  <p:oleObj name="Equation" r:id="rId20" imgW="787400" imgH="203200" progId="Equation.3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38423" y="5946032"/>
                          <a:ext cx="2145547" cy="5536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Oval 20"/>
          <p:cNvSpPr/>
          <p:nvPr/>
        </p:nvSpPr>
        <p:spPr>
          <a:xfrm>
            <a:off x="3646832" y="2227667"/>
            <a:ext cx="4518530" cy="780811"/>
          </a:xfrm>
          <a:prstGeom prst="ellipse">
            <a:avLst/>
          </a:prstGeom>
          <a:noFill/>
          <a:ln w="57150" cmpd="sng">
            <a:solidFill>
              <a:srgbClr val="D06B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5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91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PP CHAINS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0100" y="1316428"/>
            <a:ext cx="8039100" cy="4597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p_chain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316428"/>
            <a:ext cx="8039100" cy="4597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D0D948-EED2-E44C-80CB-64D2E22812D7}"/>
              </a:ext>
            </a:extLst>
          </p:cNvPr>
          <p:cNvCxnSpPr/>
          <p:nvPr/>
        </p:nvCxnSpPr>
        <p:spPr>
          <a:xfrm flipV="1">
            <a:off x="1580225" y="1518082"/>
            <a:ext cx="0" cy="2840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D403D9-C44C-7149-BB43-4CD0E1C2FD95}"/>
              </a:ext>
            </a:extLst>
          </p:cNvPr>
          <p:cNvCxnSpPr>
            <a:cxnSpLocks/>
          </p:cNvCxnSpPr>
          <p:nvPr/>
        </p:nvCxnSpPr>
        <p:spPr>
          <a:xfrm>
            <a:off x="4473550" y="6172222"/>
            <a:ext cx="34696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B96583-ED31-1644-A032-91C957F55CBA}"/>
              </a:ext>
            </a:extLst>
          </p:cNvPr>
          <p:cNvSpPr txBox="1"/>
          <p:nvPr/>
        </p:nvSpPr>
        <p:spPr>
          <a:xfrm>
            <a:off x="4702207" y="6262042"/>
            <a:ext cx="278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neutrons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3E75F-6425-A342-A0B8-D59AE3032494}"/>
              </a:ext>
            </a:extLst>
          </p:cNvPr>
          <p:cNvSpPr txBox="1"/>
          <p:nvPr/>
        </p:nvSpPr>
        <p:spPr>
          <a:xfrm rot="16200000">
            <a:off x="-411330" y="2707676"/>
            <a:ext cx="278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protons</a:t>
            </a:r>
          </a:p>
        </p:txBody>
      </p:sp>
    </p:spTree>
    <p:extLst>
      <p:ext uri="{BB962C8B-B14F-4D97-AF65-F5344CB8AC3E}">
        <p14:creationId xmlns:p14="http://schemas.microsoft.com/office/powerpoint/2010/main" val="129825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9"/>
            <a:ext cx="7772400" cy="809427"/>
          </a:xfrm>
        </p:spPr>
        <p:txBody>
          <a:bodyPr/>
          <a:lstStyle/>
          <a:p>
            <a:r>
              <a:rPr lang="en-US" dirty="0"/>
              <a:t>Hydrogen fusion II: CNO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3522" y="4630858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12</a:t>
            </a:r>
            <a:r>
              <a:rPr lang="en-US" sz="2800" dirty="0"/>
              <a:t>C</a:t>
            </a:r>
            <a:endParaRPr lang="en-US" sz="28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3328305" y="1580219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14</a:t>
            </a:r>
            <a:r>
              <a:rPr lang="en-US" sz="2800" dirty="0"/>
              <a:t>N</a:t>
            </a:r>
            <a:endParaRPr lang="en-US" sz="2800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1193522" y="1580219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13</a:t>
            </a:r>
            <a:r>
              <a:rPr lang="en-US" sz="2800" dirty="0"/>
              <a:t>C</a:t>
            </a:r>
            <a:endParaRPr lang="en-US" sz="2800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3328305" y="4630858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15</a:t>
            </a:r>
            <a:r>
              <a:rPr lang="en-US" sz="2800" dirty="0"/>
              <a:t>N</a:t>
            </a:r>
            <a:endParaRPr lang="en-US" sz="2800" baseline="30000" dirty="0"/>
          </a:p>
        </p:txBody>
      </p:sp>
      <p:sp>
        <p:nvSpPr>
          <p:cNvPr id="8" name="Octagon 7"/>
          <p:cNvSpPr/>
          <p:nvPr/>
        </p:nvSpPr>
        <p:spPr>
          <a:xfrm>
            <a:off x="1193522" y="3082194"/>
            <a:ext cx="784856" cy="794981"/>
          </a:xfrm>
          <a:prstGeom prst="octago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13</a:t>
            </a:r>
            <a:r>
              <a:rPr lang="en-US" sz="2000" dirty="0"/>
              <a:t>N</a:t>
            </a:r>
            <a:endParaRPr lang="en-US" sz="2000" baseline="30000" dirty="0"/>
          </a:p>
        </p:txBody>
      </p:sp>
      <p:sp>
        <p:nvSpPr>
          <p:cNvPr id="9" name="Octagon 8"/>
          <p:cNvSpPr/>
          <p:nvPr/>
        </p:nvSpPr>
        <p:spPr>
          <a:xfrm>
            <a:off x="3328305" y="3082194"/>
            <a:ext cx="784856" cy="794981"/>
          </a:xfrm>
          <a:prstGeom prst="octago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15</a:t>
            </a:r>
            <a:r>
              <a:rPr lang="en-US" dirty="0"/>
              <a:t>O</a:t>
            </a:r>
            <a:endParaRPr lang="en-US" baseline="30000" dirty="0"/>
          </a:p>
        </p:txBody>
      </p:sp>
      <p:sp>
        <p:nvSpPr>
          <p:cNvPr id="10" name="Up Arrow 9"/>
          <p:cNvSpPr/>
          <p:nvPr/>
        </p:nvSpPr>
        <p:spPr>
          <a:xfrm>
            <a:off x="1462131" y="3990744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flipV="1">
            <a:off x="3596914" y="2470587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16200000" flipV="1">
            <a:off x="2551624" y="1714437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5400000" flipH="1" flipV="1">
            <a:off x="2551624" y="4757678"/>
            <a:ext cx="247798" cy="505897"/>
          </a:xfrm>
          <a:prstGeom prst="up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1462131" y="2470587"/>
            <a:ext cx="247798" cy="505897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flipV="1">
            <a:off x="3596914" y="3990744"/>
            <a:ext cx="247798" cy="505897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11772" y="1608532"/>
            <a:ext cx="312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Reactions:</a:t>
            </a:r>
          </a:p>
          <a:p>
            <a:endParaRPr lang="en-US" dirty="0"/>
          </a:p>
          <a:p>
            <a:r>
              <a:rPr lang="en-US" dirty="0">
                <a:solidFill>
                  <a:sysClr val="windowText" lastClr="000000"/>
                </a:solidFill>
              </a:rPr>
              <a:t>		(</a:t>
            </a:r>
            <a:r>
              <a:rPr lang="en-US" dirty="0" err="1">
                <a:solidFill>
                  <a:sysClr val="windowText" lastClr="000000"/>
                </a:solidFill>
              </a:rPr>
              <a:t>p,</a:t>
            </a:r>
            <a:r>
              <a:rPr lang="en-US" dirty="0" err="1">
                <a:solidFill>
                  <a:sysClr val="windowText" lastClr="000000"/>
                </a:solidFill>
                <a:latin typeface="Symbol" charset="2"/>
                <a:cs typeface="Symbol" charset="2"/>
              </a:rPr>
              <a:t>g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(</a:t>
            </a:r>
            <a:r>
              <a:rPr lang="en-US" dirty="0">
                <a:latin typeface="Symbol" charset="2"/>
                <a:cs typeface="Symbol" charset="2"/>
              </a:rPr>
              <a:t>b</a:t>
            </a:r>
            <a:r>
              <a:rPr lang="en-US" baseline="30000" dirty="0">
                <a:latin typeface="Symbol" charset="2"/>
                <a:cs typeface="Symbol" charset="2"/>
              </a:rPr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	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</a:rPr>
              <a:t>p,</a:t>
            </a:r>
            <a:r>
              <a:rPr lang="en-US" dirty="0" err="1">
                <a:solidFill>
                  <a:sysClr val="windowText" lastClr="000000"/>
                </a:solidFill>
                <a:latin typeface="Symbol" charset="2"/>
                <a:cs typeface="Symbol" charset="2"/>
              </a:rPr>
              <a:t>a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8" name="Up Arrow 17"/>
          <p:cNvSpPr/>
          <p:nvPr/>
        </p:nvSpPr>
        <p:spPr>
          <a:xfrm rot="16200000" flipV="1">
            <a:off x="9286373" y="2122052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rot="16200000" flipV="1">
            <a:off x="9286373" y="2937693"/>
            <a:ext cx="247798" cy="505897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 rot="16200000" flipV="1">
            <a:off x="9286372" y="3762930"/>
            <a:ext cx="247798" cy="505897"/>
          </a:xfrm>
          <a:prstGeom prst="up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Up Arrow 20"/>
          <p:cNvSpPr/>
          <p:nvPr/>
        </p:nvSpPr>
        <p:spPr>
          <a:xfrm rot="16200000" flipV="1">
            <a:off x="4799982" y="4757679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558486" y="4630858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16</a:t>
            </a:r>
            <a:r>
              <a:rPr lang="en-US" sz="2800" dirty="0"/>
              <a:t>O</a:t>
            </a:r>
            <a:endParaRPr lang="en-US" sz="2800" baseline="30000" dirty="0"/>
          </a:p>
        </p:txBody>
      </p:sp>
      <p:sp>
        <p:nvSpPr>
          <p:cNvPr id="24" name="Octagon 23"/>
          <p:cNvSpPr/>
          <p:nvPr/>
        </p:nvSpPr>
        <p:spPr>
          <a:xfrm>
            <a:off x="5558486" y="3082194"/>
            <a:ext cx="784856" cy="794981"/>
          </a:xfrm>
          <a:prstGeom prst="octago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17</a:t>
            </a:r>
            <a:r>
              <a:rPr lang="en-US" sz="2000" dirty="0"/>
              <a:t>F</a:t>
            </a:r>
            <a:endParaRPr lang="en-US" sz="2000" baseline="30000" dirty="0"/>
          </a:p>
        </p:txBody>
      </p:sp>
      <p:sp>
        <p:nvSpPr>
          <p:cNvPr id="25" name="Up Arrow 24"/>
          <p:cNvSpPr/>
          <p:nvPr/>
        </p:nvSpPr>
        <p:spPr>
          <a:xfrm>
            <a:off x="5827095" y="3990744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58486" y="1580219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17</a:t>
            </a:r>
            <a:r>
              <a:rPr lang="en-US" sz="2800" dirty="0"/>
              <a:t>O</a:t>
            </a:r>
            <a:endParaRPr lang="en-US" sz="2800" baseline="30000" dirty="0"/>
          </a:p>
        </p:txBody>
      </p:sp>
      <p:sp>
        <p:nvSpPr>
          <p:cNvPr id="27" name="Up Arrow 26"/>
          <p:cNvSpPr/>
          <p:nvPr/>
        </p:nvSpPr>
        <p:spPr>
          <a:xfrm>
            <a:off x="5827095" y="2470587"/>
            <a:ext cx="247798" cy="505897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 rot="16200000" flipV="1">
            <a:off x="6803016" y="1714673"/>
            <a:ext cx="247798" cy="505897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416970" y="1580220"/>
            <a:ext cx="784856" cy="794981"/>
          </a:xfrm>
          <a:prstGeom prst="octagon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aseline="30000" dirty="0"/>
              <a:t>18</a:t>
            </a:r>
            <a:r>
              <a:rPr lang="en-US" sz="2000" dirty="0"/>
              <a:t>F</a:t>
            </a:r>
            <a:endParaRPr lang="en-US" sz="2000" baseline="30000" dirty="0"/>
          </a:p>
        </p:txBody>
      </p:sp>
      <p:sp>
        <p:nvSpPr>
          <p:cNvPr id="31" name="Up Arrow 30"/>
          <p:cNvSpPr/>
          <p:nvPr/>
        </p:nvSpPr>
        <p:spPr>
          <a:xfrm flipV="1">
            <a:off x="7683106" y="2607269"/>
            <a:ext cx="247798" cy="1889371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6970" y="4630858"/>
            <a:ext cx="784856" cy="76400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aseline="30000" dirty="0"/>
              <a:t>18</a:t>
            </a:r>
            <a:r>
              <a:rPr lang="en-US" sz="2800" dirty="0"/>
              <a:t>O</a:t>
            </a:r>
            <a:endParaRPr lang="en-US" sz="2800" baseline="30000" dirty="0"/>
          </a:p>
        </p:txBody>
      </p:sp>
      <p:sp>
        <p:nvSpPr>
          <p:cNvPr id="33" name="Up Arrow 32"/>
          <p:cNvSpPr/>
          <p:nvPr/>
        </p:nvSpPr>
        <p:spPr>
          <a:xfrm rot="5400000" flipH="1" flipV="1">
            <a:off x="4789861" y="1714673"/>
            <a:ext cx="247798" cy="505897"/>
          </a:xfrm>
          <a:prstGeom prst="up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801627" y="5508434"/>
            <a:ext cx="0" cy="433626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702637" y="5942060"/>
            <a:ext cx="4098990" cy="0"/>
          </a:xfrm>
          <a:prstGeom prst="line">
            <a:avLst/>
          </a:prstGeom>
          <a:ln w="762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7" idx="2"/>
          </p:cNvCxnSpPr>
          <p:nvPr/>
        </p:nvCxnSpPr>
        <p:spPr>
          <a:xfrm flipV="1">
            <a:off x="3702637" y="5394866"/>
            <a:ext cx="18096" cy="547194"/>
          </a:xfrm>
          <a:prstGeom prst="straightConnector1">
            <a:avLst/>
          </a:prstGeom>
          <a:ln w="7620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0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0100" y="1130300"/>
            <a:ext cx="8039100" cy="4597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NO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130300"/>
            <a:ext cx="8039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3BFE-5B0B-AC49-9B94-D414F64F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proton fusion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8B6C-C8F3-0F4E-9A6C-A3842F10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Carbon, nitrogen and oxygen aren’t the only things to be involved in cycles</a:t>
            </a:r>
          </a:p>
          <a:p>
            <a:endParaRPr lang="en-US" dirty="0"/>
          </a:p>
          <a:p>
            <a:r>
              <a:rPr lang="en-US" dirty="0"/>
              <a:t>Ne-Na and Mg-Al also have their own cycles</a:t>
            </a:r>
          </a:p>
          <a:p>
            <a:endParaRPr lang="en-US" dirty="0"/>
          </a:p>
          <a:p>
            <a:r>
              <a:rPr lang="en-US" dirty="0"/>
              <a:t>Beyond this, nuclei are too highly charged for proton capture reactions to occur</a:t>
            </a:r>
          </a:p>
        </p:txBody>
      </p:sp>
    </p:spTree>
    <p:extLst>
      <p:ext uri="{BB962C8B-B14F-4D97-AF65-F5344CB8AC3E}">
        <p14:creationId xmlns:p14="http://schemas.microsoft.com/office/powerpoint/2010/main" val="247622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0100" y="1765300"/>
            <a:ext cx="8039100" cy="3327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Na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1765300"/>
            <a:ext cx="8039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8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33600" y="1765300"/>
            <a:ext cx="7912100" cy="3327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gAl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65300"/>
            <a:ext cx="7912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2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Helium burning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529" y="1182461"/>
            <a:ext cx="3923148" cy="41515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Needs T &gt; 10</a:t>
            </a:r>
            <a:r>
              <a:rPr lang="en-US" baseline="30000" dirty="0"/>
              <a:t>8</a:t>
            </a:r>
            <a:r>
              <a:rPr lang="en-US" dirty="0"/>
              <a:t> K</a:t>
            </a:r>
          </a:p>
          <a:p>
            <a:endParaRPr lang="en-US" dirty="0"/>
          </a:p>
          <a:p>
            <a:r>
              <a:rPr lang="en-US" dirty="0"/>
              <a:t> 3 </a:t>
            </a:r>
            <a:r>
              <a:rPr lang="en-US" baseline="30000" dirty="0"/>
              <a:t>4</a:t>
            </a:r>
            <a:r>
              <a:rPr lang="en-US" dirty="0"/>
              <a:t>He 		</a:t>
            </a:r>
            <a:r>
              <a:rPr lang="en-US" baseline="30000" dirty="0"/>
              <a:t>12</a:t>
            </a:r>
            <a:r>
              <a:rPr lang="en-US" dirty="0"/>
              <a:t>C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/>
              <a:t>3-body reaction, very temperature sensitive</a:t>
            </a:r>
          </a:p>
          <a:p>
            <a:endParaRPr lang="en-US" dirty="0"/>
          </a:p>
          <a:p>
            <a:r>
              <a:rPr lang="en-US" dirty="0"/>
              <a:t>Once carbon is made we can also make oxygen</a:t>
            </a:r>
          </a:p>
          <a:p>
            <a:endParaRPr lang="en-US" dirty="0"/>
          </a:p>
          <a:p>
            <a:r>
              <a:rPr lang="en-US" baseline="30000" dirty="0"/>
              <a:t>12</a:t>
            </a:r>
            <a:r>
              <a:rPr lang="en-US" dirty="0"/>
              <a:t>C + 4He		</a:t>
            </a:r>
            <a:r>
              <a:rPr lang="en-US" baseline="30000" dirty="0"/>
              <a:t>16</a:t>
            </a:r>
            <a:r>
              <a:rPr lang="en-US" dirty="0"/>
              <a:t>O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023811" y="2080254"/>
            <a:ext cx="1401296" cy="2189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385085" y="4795537"/>
            <a:ext cx="108381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Ofus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49" y="1324795"/>
            <a:ext cx="4360239" cy="43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5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9F6F-D2B6-204A-9540-6429C4EB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69AC-A6C7-7D47-B3AF-06585E66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everything come from?</a:t>
            </a:r>
          </a:p>
          <a:p>
            <a:endParaRPr lang="en-US" dirty="0"/>
          </a:p>
          <a:p>
            <a:r>
              <a:rPr lang="en-US" dirty="0"/>
              <a:t>How do we make all the elements found in the Universe?</a:t>
            </a:r>
          </a:p>
          <a:p>
            <a:endParaRPr lang="en-US" dirty="0"/>
          </a:p>
          <a:p>
            <a:r>
              <a:rPr lang="en-US" dirty="0"/>
              <a:t>The role that stars play in producing elements</a:t>
            </a:r>
          </a:p>
        </p:txBody>
      </p:sp>
    </p:spTree>
    <p:extLst>
      <p:ext uri="{BB962C8B-B14F-4D97-AF65-F5344CB8AC3E}">
        <p14:creationId xmlns:p14="http://schemas.microsoft.com/office/powerpoint/2010/main" val="414441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30400" y="495300"/>
            <a:ext cx="8318500" cy="5867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3a_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95300"/>
            <a:ext cx="831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4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7772400" cy="743592"/>
          </a:xfrm>
        </p:spPr>
        <p:txBody>
          <a:bodyPr/>
          <a:lstStyle/>
          <a:p>
            <a:pPr algn="ctr"/>
            <a:r>
              <a:rPr lang="en-US" dirty="0"/>
              <a:t>Carbon burning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27717"/>
            <a:ext cx="7772400" cy="462035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Helium burning leaves us with </a:t>
            </a:r>
            <a:r>
              <a:rPr lang="en-US" baseline="30000" dirty="0"/>
              <a:t>12</a:t>
            </a:r>
            <a:r>
              <a:rPr lang="en-US" dirty="0"/>
              <a:t>C and </a:t>
            </a:r>
            <a:r>
              <a:rPr lang="en-US" baseline="30000" dirty="0"/>
              <a:t>16</a:t>
            </a:r>
            <a:r>
              <a:rPr lang="en-US" dirty="0"/>
              <a:t>O</a:t>
            </a:r>
          </a:p>
          <a:p>
            <a:endParaRPr lang="en-US" dirty="0"/>
          </a:p>
          <a:p>
            <a:r>
              <a:rPr lang="en-US" dirty="0"/>
              <a:t>At T &gt; 5 x 10</a:t>
            </a:r>
            <a:r>
              <a:rPr lang="en-US" baseline="30000" dirty="0"/>
              <a:t>8</a:t>
            </a:r>
            <a:r>
              <a:rPr lang="en-US" dirty="0"/>
              <a:t> K, carbon fusion can happen</a:t>
            </a:r>
          </a:p>
          <a:p>
            <a:endParaRPr lang="en-US" dirty="0"/>
          </a:p>
          <a:p>
            <a:r>
              <a:rPr lang="en-US" dirty="0"/>
              <a:t>3 possible pathways</a:t>
            </a:r>
          </a:p>
          <a:p>
            <a:endParaRPr lang="en-US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baseline="30000" dirty="0"/>
              <a:t>12</a:t>
            </a:r>
            <a:r>
              <a:rPr lang="en-US" dirty="0"/>
              <a:t>C + </a:t>
            </a:r>
            <a:r>
              <a:rPr lang="en-US" baseline="30000" dirty="0"/>
              <a:t>12</a:t>
            </a:r>
            <a:r>
              <a:rPr lang="en-US" dirty="0"/>
              <a:t>C		</a:t>
            </a:r>
            <a:r>
              <a:rPr lang="en-US" baseline="30000" dirty="0"/>
              <a:t>24</a:t>
            </a:r>
            <a:r>
              <a:rPr lang="en-US" dirty="0"/>
              <a:t>Mg + </a:t>
            </a:r>
            <a:r>
              <a:rPr lang="en-US" dirty="0">
                <a:latin typeface="Symbol" charset="2"/>
                <a:cs typeface="Symbol" charset="2"/>
              </a:rPr>
              <a:t>g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baseline="30000" dirty="0"/>
              <a:t>12</a:t>
            </a:r>
            <a:r>
              <a:rPr lang="en-US" dirty="0"/>
              <a:t>C + </a:t>
            </a:r>
            <a:r>
              <a:rPr lang="en-US" baseline="30000" dirty="0"/>
              <a:t>12</a:t>
            </a:r>
            <a:r>
              <a:rPr lang="en-US" dirty="0"/>
              <a:t>C		</a:t>
            </a:r>
            <a:r>
              <a:rPr lang="en-US" baseline="30000" dirty="0"/>
              <a:t>23</a:t>
            </a:r>
            <a:r>
              <a:rPr lang="en-US" dirty="0"/>
              <a:t>Na + p </a:t>
            </a:r>
          </a:p>
          <a:p>
            <a:pPr marL="68580" indent="0">
              <a:buNone/>
            </a:pPr>
            <a:r>
              <a:rPr lang="en-US" dirty="0"/>
              <a:t>	</a:t>
            </a:r>
            <a:r>
              <a:rPr lang="en-US" baseline="30000" dirty="0"/>
              <a:t>12</a:t>
            </a:r>
            <a:r>
              <a:rPr lang="en-US" dirty="0"/>
              <a:t>C + </a:t>
            </a:r>
            <a:r>
              <a:rPr lang="en-US" baseline="30000" dirty="0"/>
              <a:t>12</a:t>
            </a:r>
            <a:r>
              <a:rPr lang="en-US" dirty="0"/>
              <a:t>C		</a:t>
            </a:r>
            <a:r>
              <a:rPr lang="en-US" baseline="30000" dirty="0"/>
              <a:t>20</a:t>
            </a:r>
            <a:r>
              <a:rPr lang="en-US" dirty="0"/>
              <a:t>Ne +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Leaves us with a composition of oxygen, neon and magnesium.</a:t>
            </a:r>
          </a:p>
          <a:p>
            <a:pPr marL="68580" indent="0">
              <a:buNone/>
            </a:pP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657249" y="3532996"/>
            <a:ext cx="108381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657249" y="3916201"/>
            <a:ext cx="108381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668197" y="4332252"/>
            <a:ext cx="108381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9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9"/>
            <a:ext cx="7772400" cy="820233"/>
          </a:xfrm>
        </p:spPr>
        <p:txBody>
          <a:bodyPr/>
          <a:lstStyle/>
          <a:p>
            <a:pPr algn="ctr"/>
            <a:r>
              <a:rPr lang="en-US" dirty="0"/>
              <a:t>Further burning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565666"/>
            <a:ext cx="7772400" cy="4239130"/>
          </a:xfrm>
        </p:spPr>
        <p:txBody>
          <a:bodyPr/>
          <a:lstStyle/>
          <a:p>
            <a:r>
              <a:rPr lang="en-US" dirty="0"/>
              <a:t>Next comes neon burning		1.5x10</a:t>
            </a:r>
            <a:r>
              <a:rPr lang="en-US" baseline="30000" dirty="0"/>
              <a:t>9</a:t>
            </a:r>
            <a:r>
              <a:rPr lang="en-US" dirty="0"/>
              <a:t> K</a:t>
            </a:r>
          </a:p>
          <a:p>
            <a:pPr lvl="1"/>
            <a:r>
              <a:rPr lang="en-US" dirty="0"/>
              <a:t>Produces mostly oxygen and magnesium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/>
              <a:t>Then oxygen burning			2x10</a:t>
            </a:r>
            <a:r>
              <a:rPr lang="en-US" baseline="30000" dirty="0"/>
              <a:t>9</a:t>
            </a:r>
            <a:r>
              <a:rPr lang="en-US" dirty="0"/>
              <a:t> K</a:t>
            </a:r>
          </a:p>
          <a:p>
            <a:pPr lvl="1"/>
            <a:r>
              <a:rPr lang="en-US" dirty="0"/>
              <a:t>Results primarily in silicon and phosphorous</a:t>
            </a:r>
          </a:p>
          <a:p>
            <a:endParaRPr lang="en-US" dirty="0"/>
          </a:p>
          <a:p>
            <a:r>
              <a:rPr lang="en-US" dirty="0"/>
              <a:t>Final phase is silicon burning		3x10</a:t>
            </a:r>
            <a:r>
              <a:rPr lang="en-US" baseline="30000" dirty="0"/>
              <a:t>9</a:t>
            </a:r>
            <a:r>
              <a:rPr lang="en-US" dirty="0"/>
              <a:t> K</a:t>
            </a:r>
          </a:p>
          <a:p>
            <a:pPr lvl="1"/>
            <a:r>
              <a:rPr lang="en-US" dirty="0"/>
              <a:t>Gives us </a:t>
            </a:r>
            <a:r>
              <a:rPr lang="en-US" baseline="30000" dirty="0"/>
              <a:t>56</a:t>
            </a:r>
            <a:r>
              <a:rPr lang="en-US" dirty="0"/>
              <a:t>Fe</a:t>
            </a:r>
          </a:p>
        </p:txBody>
      </p:sp>
    </p:spTree>
    <p:extLst>
      <p:ext uri="{BB962C8B-B14F-4D97-AF65-F5344CB8AC3E}">
        <p14:creationId xmlns:p14="http://schemas.microsoft.com/office/powerpoint/2010/main" val="223757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more energy from fusion!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730" y="1600201"/>
            <a:ext cx="3682301" cy="373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happens after we get iron?</a:t>
            </a:r>
          </a:p>
          <a:p>
            <a:endParaRPr lang="en-US" dirty="0"/>
          </a:p>
          <a:p>
            <a:r>
              <a:rPr lang="en-US" dirty="0"/>
              <a:t>Iron is the most tightly bound nucleus</a:t>
            </a:r>
          </a:p>
          <a:p>
            <a:endParaRPr lang="en-US" dirty="0"/>
          </a:p>
          <a:p>
            <a:r>
              <a:rPr lang="en-US" dirty="0"/>
              <a:t>We can’t get energy out of fusion anymore</a:t>
            </a:r>
          </a:p>
          <a:p>
            <a:endParaRPr lang="en-US" dirty="0"/>
          </a:p>
          <a:p>
            <a:r>
              <a:rPr lang="en-US" dirty="0"/>
              <a:t>Bad news for the star…</a:t>
            </a:r>
          </a:p>
        </p:txBody>
      </p:sp>
      <p:pic>
        <p:nvPicPr>
          <p:cNvPr id="4" name="Picture 3" descr="bind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31" y="2222589"/>
            <a:ext cx="4988931" cy="26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9"/>
            <a:ext cx="7772400" cy="6648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Nuclear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130" y="1641489"/>
            <a:ext cx="6324815" cy="373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hydrogen 		helium</a:t>
            </a:r>
          </a:p>
          <a:p>
            <a:endParaRPr lang="en-US" dirty="0"/>
          </a:p>
          <a:p>
            <a:r>
              <a:rPr lang="en-US" dirty="0"/>
              <a:t>helium		carbon, oxygen</a:t>
            </a:r>
          </a:p>
          <a:p>
            <a:endParaRPr lang="en-US" dirty="0"/>
          </a:p>
          <a:p>
            <a:r>
              <a:rPr lang="en-US" dirty="0"/>
              <a:t>carbon		magnesium, neon</a:t>
            </a:r>
          </a:p>
          <a:p>
            <a:endParaRPr lang="en-US" dirty="0"/>
          </a:p>
          <a:p>
            <a:r>
              <a:rPr lang="en-US" dirty="0"/>
              <a:t>oxygen		silicon</a:t>
            </a:r>
          </a:p>
          <a:p>
            <a:endParaRPr lang="en-US" dirty="0"/>
          </a:p>
          <a:p>
            <a:r>
              <a:rPr lang="en-US" dirty="0"/>
              <a:t>silicon		iron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84146" y="1207958"/>
            <a:ext cx="235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increases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061187" y="1641489"/>
            <a:ext cx="10325" cy="365494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307737" y="1886809"/>
            <a:ext cx="101431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307737" y="2679324"/>
            <a:ext cx="101431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07737" y="3461514"/>
            <a:ext cx="101431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07737" y="4233379"/>
            <a:ext cx="101431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07737" y="5046542"/>
            <a:ext cx="101431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2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7772400" cy="896874"/>
          </a:xfrm>
        </p:spPr>
        <p:txBody>
          <a:bodyPr/>
          <a:lstStyle/>
          <a:p>
            <a:pPr algn="ctr"/>
            <a:r>
              <a:rPr lang="en-US" dirty="0"/>
              <a:t>Reactions beyond iron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211" y="1184150"/>
            <a:ext cx="3507138" cy="4531078"/>
          </a:xfrm>
        </p:spPr>
        <p:txBody>
          <a:bodyPr/>
          <a:lstStyle/>
          <a:p>
            <a:r>
              <a:rPr lang="en-US" dirty="0"/>
              <a:t>How do we get elements beyond iron?</a:t>
            </a:r>
          </a:p>
          <a:p>
            <a:endParaRPr lang="en-US" dirty="0"/>
          </a:p>
          <a:p>
            <a:r>
              <a:rPr lang="en-US" dirty="0"/>
              <a:t>Can’t easily add charged particles</a:t>
            </a:r>
          </a:p>
          <a:p>
            <a:endParaRPr lang="en-US" dirty="0"/>
          </a:p>
          <a:p>
            <a:r>
              <a:rPr lang="en-US" dirty="0"/>
              <a:t>But neutrons are a different matter…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solaremheavy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281" y="1171513"/>
            <a:ext cx="5150408" cy="4992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5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90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Slow neutron capture (s-process)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467"/>
            <a:ext cx="5655733" cy="4644496"/>
          </a:xfrm>
        </p:spPr>
        <p:txBody>
          <a:bodyPr/>
          <a:lstStyle/>
          <a:p>
            <a:r>
              <a:rPr lang="en-GB" dirty="0"/>
              <a:t>Hard to make heavy elements with charged particle fusion reactions</a:t>
            </a:r>
          </a:p>
          <a:p>
            <a:endParaRPr lang="en-GB" dirty="0"/>
          </a:p>
          <a:p>
            <a:r>
              <a:rPr lang="en-GB" dirty="0"/>
              <a:t>Low neutron density</a:t>
            </a:r>
          </a:p>
          <a:p>
            <a:endParaRPr lang="en-GB" dirty="0"/>
          </a:p>
          <a:p>
            <a:r>
              <a:rPr lang="en-GB" dirty="0"/>
              <a:t>Happens in low mass stars</a:t>
            </a:r>
          </a:p>
          <a:p>
            <a:pPr lvl="1"/>
            <a:r>
              <a:rPr lang="en-GB" dirty="0"/>
              <a:t>Long timescales</a:t>
            </a:r>
          </a:p>
          <a:p>
            <a:pPr lvl="1"/>
            <a:endParaRPr lang="en-GB" dirty="0"/>
          </a:p>
          <a:p>
            <a:r>
              <a:rPr lang="en-GB" dirty="0"/>
              <a:t>Produces: S, Y, </a:t>
            </a:r>
            <a:r>
              <a:rPr lang="en-GB" dirty="0" err="1"/>
              <a:t>Zr</a:t>
            </a:r>
            <a:r>
              <a:rPr lang="en-GB" dirty="0"/>
              <a:t>, Ba, La, Ce, </a:t>
            </a:r>
            <a:r>
              <a:rPr lang="en-GB" dirty="0" err="1"/>
              <a:t>Pb</a:t>
            </a:r>
            <a:endParaRPr lang="en-GB" dirty="0"/>
          </a:p>
          <a:p>
            <a:pPr lvl="1"/>
            <a:r>
              <a:rPr lang="en-GB" dirty="0"/>
              <a:t>Same stars make C, N too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34" y="1532467"/>
            <a:ext cx="4453466" cy="4453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1267" y="6176963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NGC 6543, Cat’s Eye Nebula</a:t>
            </a:r>
          </a:p>
        </p:txBody>
      </p:sp>
    </p:spTree>
    <p:extLst>
      <p:ext uri="{BB962C8B-B14F-4D97-AF65-F5344CB8AC3E}">
        <p14:creationId xmlns:p14="http://schemas.microsoft.com/office/powerpoint/2010/main" val="191553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98045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76275" y="6124575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066925" y="6124575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57575" y="6124575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7575" y="4829175"/>
            <a:ext cx="1381125" cy="129540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57575" y="4829175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467100" y="3533774"/>
            <a:ext cx="1381125" cy="129540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67100" y="3533774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38700" y="3533774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29350" y="3533774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620000" y="3533774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>
            <a:off x="8000998" y="295275"/>
            <a:ext cx="1685926" cy="629602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096125" y="77152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N = 82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920795" y="2150268"/>
            <a:ext cx="1381125" cy="129540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920795" y="721519"/>
            <a:ext cx="1381125" cy="129540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010650" y="3533774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920795" y="2074069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82075" y="647699"/>
            <a:ext cx="139065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8963657" y="-754856"/>
            <a:ext cx="1381125" cy="129540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96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97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Rapid neutron capture (r-process)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533"/>
            <a:ext cx="5215467" cy="466143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Violent conditions can produce high neutron densities</a:t>
            </a:r>
          </a:p>
          <a:p>
            <a:endParaRPr lang="en-GB" dirty="0"/>
          </a:p>
          <a:p>
            <a:r>
              <a:rPr lang="en-GB" dirty="0"/>
              <a:t>Different form of neutron captures</a:t>
            </a:r>
          </a:p>
          <a:p>
            <a:endParaRPr lang="en-GB" dirty="0"/>
          </a:p>
          <a:p>
            <a:r>
              <a:rPr lang="en-GB" dirty="0"/>
              <a:t>Found in merging neutron star systems</a:t>
            </a:r>
          </a:p>
          <a:p>
            <a:pPr lvl="1"/>
            <a:r>
              <a:rPr lang="en-GB" dirty="0"/>
              <a:t>GW170817</a:t>
            </a:r>
          </a:p>
          <a:p>
            <a:pPr lvl="1"/>
            <a:r>
              <a:rPr lang="en-GB" dirty="0"/>
              <a:t>Could also be </a:t>
            </a:r>
            <a:r>
              <a:rPr lang="en-GB" dirty="0" err="1"/>
              <a:t>CCSNe</a:t>
            </a:r>
            <a:endParaRPr lang="en-GB" dirty="0"/>
          </a:p>
          <a:p>
            <a:endParaRPr lang="en-GB" dirty="0"/>
          </a:p>
          <a:p>
            <a:r>
              <a:rPr lang="en-GB" dirty="0"/>
              <a:t>Produces: elements around A = 82, 130 and 196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07" y="1515533"/>
            <a:ext cx="5475411" cy="3649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0933" y="5266266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Rosswog</a:t>
            </a:r>
            <a:r>
              <a:rPr lang="en-GB" dirty="0"/>
              <a:t>/Price</a:t>
            </a:r>
          </a:p>
        </p:txBody>
      </p:sp>
    </p:spTree>
    <p:extLst>
      <p:ext uri="{BB962C8B-B14F-4D97-AF65-F5344CB8AC3E}">
        <p14:creationId xmlns:p14="http://schemas.microsoft.com/office/powerpoint/2010/main" val="2030593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proc_2b_decay_selfcontained_5EG9B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33388"/>
            <a:ext cx="12192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77CE-0D0B-1743-A16D-933AEC8B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an element?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3CA9-B182-7642-9DCA-6B3A344DB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356"/>
            <a:ext cx="6858740" cy="5271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element is a nucleus with a given number of protons in it</a:t>
            </a:r>
          </a:p>
          <a:p>
            <a:endParaRPr lang="en-US" dirty="0"/>
          </a:p>
          <a:p>
            <a:r>
              <a:rPr lang="en-US" dirty="0"/>
              <a:t>An atom of that element has the same number of electrons as protons</a:t>
            </a:r>
          </a:p>
          <a:p>
            <a:endParaRPr lang="en-US" dirty="0"/>
          </a:p>
          <a:p>
            <a:r>
              <a:rPr lang="en-US" dirty="0"/>
              <a:t>We identify each element with its own symbol</a:t>
            </a:r>
          </a:p>
          <a:p>
            <a:endParaRPr lang="en-US" dirty="0"/>
          </a:p>
          <a:p>
            <a:r>
              <a:rPr lang="en-US" dirty="0"/>
              <a:t>This determines its chemical properties</a:t>
            </a:r>
          </a:p>
          <a:p>
            <a:pPr lvl="1"/>
            <a:r>
              <a:rPr lang="en-US" dirty="0"/>
              <a:t>This is where the Periodic Table of the Elements comes from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32964-5974-174E-8703-C3AE6763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44" y="1398541"/>
            <a:ext cx="3523325" cy="448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EE094-2E5C-8040-8534-75A75948AEE4}"/>
              </a:ext>
            </a:extLst>
          </p:cNvPr>
          <p:cNvSpPr txBox="1"/>
          <p:nvPr/>
        </p:nvSpPr>
        <p:spPr>
          <a:xfrm>
            <a:off x="8097544" y="6072326"/>
            <a:ext cx="310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Dimitri Mendeleev (Wikipedia)</a:t>
            </a:r>
          </a:p>
        </p:txBody>
      </p:sp>
    </p:spTree>
    <p:extLst>
      <p:ext uri="{BB962C8B-B14F-4D97-AF65-F5344CB8AC3E}">
        <p14:creationId xmlns:p14="http://schemas.microsoft.com/office/powerpoint/2010/main" val="3828614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9056-4B26-E645-AA89-2B524EFE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Something in between?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3A781-23CF-9A49-8991-9B023DFF7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s-process stays near the stable nuclei</a:t>
            </a:r>
          </a:p>
          <a:p>
            <a:endParaRPr lang="en-US" dirty="0"/>
          </a:p>
          <a:p>
            <a:r>
              <a:rPr lang="en-US" dirty="0"/>
              <a:t>The r-process goes very far away from stability</a:t>
            </a:r>
          </a:p>
          <a:p>
            <a:endParaRPr lang="en-US" dirty="0"/>
          </a:p>
          <a:p>
            <a:r>
              <a:rPr lang="en-US" dirty="0"/>
              <a:t>Is there a way to make those isotopes in between?</a:t>
            </a:r>
          </a:p>
          <a:p>
            <a:pPr lvl="1"/>
            <a:r>
              <a:rPr lang="en-US" dirty="0"/>
              <a:t>YES! We call it the </a:t>
            </a:r>
            <a:r>
              <a:rPr lang="en-US" i="1" dirty="0"/>
              <a:t>intermediate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) process</a:t>
            </a:r>
          </a:p>
        </p:txBody>
      </p:sp>
    </p:spTree>
    <p:extLst>
      <p:ext uri="{BB962C8B-B14F-4D97-AF65-F5344CB8AC3E}">
        <p14:creationId xmlns:p14="http://schemas.microsoft.com/office/powerpoint/2010/main" val="383218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oces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6301"/>
            <a:ext cx="9144000" cy="5104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1447" y="5028921"/>
            <a:ext cx="179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Hampel</a:t>
            </a:r>
            <a:r>
              <a:rPr lang="en-US" dirty="0">
                <a:solidFill>
                  <a:srgbClr val="000000"/>
                </a:solidFill>
              </a:rPr>
              <a:t> (2015)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17237" y="153624"/>
            <a:ext cx="345194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 process, n </a:t>
            </a:r>
            <a:r>
              <a:rPr lang="en-US" sz="2800"/>
              <a:t>= 10</a:t>
            </a:r>
            <a:r>
              <a:rPr lang="en-US" sz="2800" baseline="30000"/>
              <a:t>7</a:t>
            </a:r>
            <a:r>
              <a:rPr lang="en-US" sz="2800"/>
              <a:t> cm</a:t>
            </a:r>
            <a:r>
              <a:rPr lang="en-US" sz="2800" baseline="30000"/>
              <a:t>-3</a:t>
            </a:r>
          </a:p>
          <a:p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14517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935358"/>
            <a:ext cx="9144000" cy="51178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85" y="1205448"/>
            <a:ext cx="8229598" cy="4256688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2089484" y="1120024"/>
            <a:ext cx="0" cy="44259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89484" y="5545974"/>
            <a:ext cx="767386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8861" y="3246836"/>
            <a:ext cx="29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3267" y="5679671"/>
            <a:ext cx="33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956425" y="3062169"/>
            <a:ext cx="144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fraction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337778" y="1120025"/>
            <a:ext cx="0" cy="4322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63353" y="5176642"/>
            <a:ext cx="52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30236" y="935358"/>
            <a:ext cx="58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6747" y="289553"/>
            <a:ext cx="3104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 = 10</a:t>
            </a:r>
            <a:r>
              <a:rPr lang="en-US" sz="2800" baseline="30000" dirty="0"/>
              <a:t>12</a:t>
            </a:r>
            <a:r>
              <a:rPr lang="en-US" sz="2800" dirty="0"/>
              <a:t> cm</a:t>
            </a:r>
            <a:r>
              <a:rPr lang="en-US" sz="2800" baseline="30000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112876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roces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89001"/>
            <a:ext cx="9144000" cy="5066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1447" y="5028921"/>
            <a:ext cx="179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Hampel et al. (2016)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9232" y="153624"/>
            <a:ext cx="375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 n = 10</a:t>
            </a:r>
            <a:r>
              <a:rPr lang="en-US" sz="2800" baseline="30000" dirty="0"/>
              <a:t>15</a:t>
            </a:r>
            <a:r>
              <a:rPr lang="en-US" sz="2800" dirty="0"/>
              <a:t> cm</a:t>
            </a:r>
            <a:r>
              <a:rPr lang="en-US" sz="2800" baseline="30000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870411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C626-F6B9-0F48-BE00-044106A8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4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Certain old stars have </a:t>
            </a:r>
            <a:r>
              <a:rPr lang="en-US" dirty="0" err="1"/>
              <a:t>i</a:t>
            </a:r>
            <a:r>
              <a:rPr lang="en-US" dirty="0"/>
              <a:t>-process patterns</a:t>
            </a:r>
          </a:p>
        </p:txBody>
      </p:sp>
      <p:pic>
        <p:nvPicPr>
          <p:cNvPr id="4" name="Picture 3" descr="CS22898-027.tiff">
            <a:extLst>
              <a:ext uri="{FF2B5EF4-FFF2-40B4-BE49-F238E27FC236}">
                <a16:creationId xmlns:a16="http://schemas.microsoft.com/office/drawing/2014/main" id="{368DEA0E-C95C-974E-A483-45D62A285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61" y="819917"/>
            <a:ext cx="8141677" cy="5672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2A69A-BC40-C548-827A-AB04EE495FD8}"/>
              </a:ext>
            </a:extLst>
          </p:cNvPr>
          <p:cNvSpPr txBox="1"/>
          <p:nvPr/>
        </p:nvSpPr>
        <p:spPr>
          <a:xfrm>
            <a:off x="9426627" y="6237843"/>
            <a:ext cx="247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Hampel</a:t>
            </a:r>
            <a:r>
              <a:rPr lang="en-US" dirty="0"/>
              <a:t> et al., (2016)</a:t>
            </a:r>
          </a:p>
        </p:txBody>
      </p:sp>
    </p:spTree>
    <p:extLst>
      <p:ext uri="{BB962C8B-B14F-4D97-AF65-F5344CB8AC3E}">
        <p14:creationId xmlns:p14="http://schemas.microsoft.com/office/powerpoint/2010/main" val="1199114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93A4-132C-5044-BBC7-C59EA6F3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9C35-B3AC-9A4C-B4AA-48C39ECF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/>
          </a:bodyPr>
          <a:lstStyle/>
          <a:p>
            <a:r>
              <a:rPr lang="en-US" dirty="0"/>
              <a:t>Nucleosynthesis is like </a:t>
            </a:r>
            <a:r>
              <a:rPr lang="en-US" dirty="0" err="1"/>
              <a:t>lego</a:t>
            </a:r>
            <a:r>
              <a:rPr lang="en-US" dirty="0"/>
              <a:t>: add small things together to make bigger things</a:t>
            </a:r>
          </a:p>
          <a:p>
            <a:endParaRPr lang="en-US" dirty="0"/>
          </a:p>
          <a:p>
            <a:r>
              <a:rPr lang="en-US" dirty="0"/>
              <a:t>Fusion reactions:</a:t>
            </a:r>
          </a:p>
          <a:p>
            <a:pPr lvl="1"/>
            <a:r>
              <a:rPr lang="en-US" dirty="0"/>
              <a:t>We need hotter temperatures to fuse heavier nuclei</a:t>
            </a:r>
          </a:p>
          <a:p>
            <a:endParaRPr lang="en-US" dirty="0"/>
          </a:p>
          <a:p>
            <a:r>
              <a:rPr lang="en-US" dirty="0"/>
              <a:t>Heavy elements by neutron captures</a:t>
            </a:r>
          </a:p>
          <a:p>
            <a:pPr lvl="1"/>
            <a:r>
              <a:rPr lang="en-US" dirty="0"/>
              <a:t>Slow capture in low mass stars</a:t>
            </a:r>
          </a:p>
          <a:p>
            <a:pPr lvl="1"/>
            <a:r>
              <a:rPr lang="en-US" dirty="0"/>
              <a:t>Rapid capture in violent conditions</a:t>
            </a:r>
          </a:p>
        </p:txBody>
      </p:sp>
    </p:spTree>
    <p:extLst>
      <p:ext uri="{BB962C8B-B14F-4D97-AF65-F5344CB8AC3E}">
        <p14:creationId xmlns:p14="http://schemas.microsoft.com/office/powerpoint/2010/main" val="249329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" y="356616"/>
            <a:ext cx="12093824" cy="59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B1F7-B7FB-B94B-B8A2-2594AA73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isotope?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B1521-424B-FB4E-BAC5-4F0C9BC9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Nuclei with the same number of protons can have different numbers of neutrons</a:t>
            </a:r>
          </a:p>
          <a:p>
            <a:endParaRPr lang="en-US" dirty="0"/>
          </a:p>
          <a:p>
            <a:r>
              <a:rPr lang="en-US" dirty="0"/>
              <a:t>We call these </a:t>
            </a:r>
            <a:r>
              <a:rPr lang="en-US" i="1" dirty="0">
                <a:solidFill>
                  <a:srgbClr val="FF0000"/>
                </a:solidFill>
              </a:rPr>
              <a:t>isotopes</a:t>
            </a:r>
            <a:r>
              <a:rPr lang="en-US" dirty="0"/>
              <a:t> of the same </a:t>
            </a:r>
            <a:r>
              <a:rPr lang="en-US" i="1" dirty="0">
                <a:solidFill>
                  <a:srgbClr val="FF0000"/>
                </a:solidFill>
              </a:rPr>
              <a:t>element</a:t>
            </a:r>
          </a:p>
          <a:p>
            <a:endParaRPr lang="en-US" dirty="0"/>
          </a:p>
          <a:p>
            <a:r>
              <a:rPr lang="en-US" dirty="0"/>
              <a:t>We can make a table of isotopes</a:t>
            </a:r>
          </a:p>
          <a:p>
            <a:pPr lvl="1"/>
            <a:r>
              <a:rPr lang="en-US" dirty="0"/>
              <a:t>We call this the chart of the nuclides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89175B-1A84-9149-9264-2577467E157A}"/>
              </a:ext>
            </a:extLst>
          </p:cNvPr>
          <p:cNvCxnSpPr/>
          <p:nvPr/>
        </p:nvCxnSpPr>
        <p:spPr>
          <a:xfrm flipV="1">
            <a:off x="1580225" y="1518082"/>
            <a:ext cx="0" cy="2840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9688BD-FB97-0542-9816-25E84868E69C}"/>
              </a:ext>
            </a:extLst>
          </p:cNvPr>
          <p:cNvCxnSpPr>
            <a:cxnSpLocks/>
          </p:cNvCxnSpPr>
          <p:nvPr/>
        </p:nvCxnSpPr>
        <p:spPr>
          <a:xfrm>
            <a:off x="4484701" y="5648115"/>
            <a:ext cx="34696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259EBE-4009-4B48-8BFE-947FDBE51AB6}"/>
              </a:ext>
            </a:extLst>
          </p:cNvPr>
          <p:cNvSpPr txBox="1"/>
          <p:nvPr/>
        </p:nvSpPr>
        <p:spPr>
          <a:xfrm>
            <a:off x="4825752" y="5859700"/>
            <a:ext cx="278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neutrons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A2E63-39C8-F649-B890-2487E67B5E19}"/>
              </a:ext>
            </a:extLst>
          </p:cNvPr>
          <p:cNvSpPr txBox="1"/>
          <p:nvPr/>
        </p:nvSpPr>
        <p:spPr>
          <a:xfrm rot="16200000">
            <a:off x="-411330" y="2707676"/>
            <a:ext cx="278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protons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0ABB5F-285B-AC48-B517-9265AD167C7F}"/>
              </a:ext>
            </a:extLst>
          </p:cNvPr>
          <p:cNvSpPr/>
          <p:nvPr/>
        </p:nvSpPr>
        <p:spPr>
          <a:xfrm>
            <a:off x="2979546" y="296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1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82B98-4264-F745-BBDD-2032A54CBCA1}"/>
              </a:ext>
            </a:extLst>
          </p:cNvPr>
          <p:cNvSpPr/>
          <p:nvPr/>
        </p:nvSpPr>
        <p:spPr>
          <a:xfrm>
            <a:off x="4059546" y="296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026EB-E8AA-6A4F-9251-08AFEB67972F}"/>
              </a:ext>
            </a:extLst>
          </p:cNvPr>
          <p:cNvSpPr/>
          <p:nvPr/>
        </p:nvSpPr>
        <p:spPr>
          <a:xfrm>
            <a:off x="4059546" y="188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3</a:t>
            </a:r>
            <a:r>
              <a:rPr lang="en-US" sz="3600" dirty="0">
                <a:solidFill>
                  <a:schemeClr val="bg1"/>
                </a:solidFill>
              </a:rPr>
              <a:t>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1B50C-A156-5446-834E-DB1710FDFC89}"/>
              </a:ext>
            </a:extLst>
          </p:cNvPr>
          <p:cNvSpPr/>
          <p:nvPr/>
        </p:nvSpPr>
        <p:spPr>
          <a:xfrm>
            <a:off x="5139546" y="188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4</a:t>
            </a:r>
            <a:r>
              <a:rPr lang="en-US" sz="3600" dirty="0">
                <a:solidFill>
                  <a:schemeClr val="bg1"/>
                </a:solidFill>
              </a:rPr>
              <a:t>He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F5A1D-A76A-E34D-B3F4-68EA2B70E546}"/>
              </a:ext>
            </a:extLst>
          </p:cNvPr>
          <p:cNvSpPr/>
          <p:nvPr/>
        </p:nvSpPr>
        <p:spPr>
          <a:xfrm>
            <a:off x="6219546" y="80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6</a:t>
            </a:r>
            <a:r>
              <a:rPr lang="en-US" sz="3600" dirty="0">
                <a:solidFill>
                  <a:schemeClr val="bg1"/>
                </a:solidFill>
              </a:rPr>
              <a:t>Li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BC37F0-F12A-8349-8D45-46C33370AC02}"/>
              </a:ext>
            </a:extLst>
          </p:cNvPr>
          <p:cNvSpPr/>
          <p:nvPr/>
        </p:nvSpPr>
        <p:spPr>
          <a:xfrm>
            <a:off x="7299546" y="804635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bg1"/>
                </a:solidFill>
              </a:rPr>
              <a:t>7</a:t>
            </a:r>
            <a:r>
              <a:rPr lang="en-US" sz="3600" dirty="0">
                <a:solidFill>
                  <a:schemeClr val="bg1"/>
                </a:solidFill>
              </a:rPr>
              <a:t>Li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E04398-5C0E-254B-83FF-3EFF8411D249}"/>
              </a:ext>
            </a:extLst>
          </p:cNvPr>
          <p:cNvSpPr/>
          <p:nvPr/>
        </p:nvSpPr>
        <p:spPr>
          <a:xfrm>
            <a:off x="5139546" y="2973006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3</a:t>
            </a:r>
            <a:r>
              <a:rPr lang="en-US" sz="36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1C7362-0EC1-2B4E-8377-791795FC4D13}"/>
              </a:ext>
            </a:extLst>
          </p:cNvPr>
          <p:cNvSpPr/>
          <p:nvPr/>
        </p:nvSpPr>
        <p:spPr>
          <a:xfrm>
            <a:off x="6219546" y="2973006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4</a:t>
            </a:r>
            <a:r>
              <a:rPr lang="en-US" sz="36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C43F9E-5D80-CE4F-BFD2-C8C77FC517D7}"/>
              </a:ext>
            </a:extLst>
          </p:cNvPr>
          <p:cNvSpPr/>
          <p:nvPr/>
        </p:nvSpPr>
        <p:spPr>
          <a:xfrm>
            <a:off x="7299546" y="2964635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5</a:t>
            </a:r>
            <a:r>
              <a:rPr lang="en-US" sz="360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D3A471-F3D2-E048-9CAE-B70D9E8C071C}"/>
              </a:ext>
            </a:extLst>
          </p:cNvPr>
          <p:cNvSpPr/>
          <p:nvPr/>
        </p:nvSpPr>
        <p:spPr>
          <a:xfrm>
            <a:off x="6219546" y="1893006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5</a:t>
            </a:r>
            <a:r>
              <a:rPr lang="en-US" sz="3600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1D6166-DA61-FE4E-B62A-B53D19AD3F93}"/>
              </a:ext>
            </a:extLst>
          </p:cNvPr>
          <p:cNvSpPr/>
          <p:nvPr/>
        </p:nvSpPr>
        <p:spPr>
          <a:xfrm>
            <a:off x="7299546" y="1893006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6</a:t>
            </a:r>
            <a:r>
              <a:rPr lang="en-US" sz="3600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938B4F-19CF-BC4E-A1D3-04F980ADF789}"/>
              </a:ext>
            </a:extLst>
          </p:cNvPr>
          <p:cNvSpPr/>
          <p:nvPr/>
        </p:nvSpPr>
        <p:spPr>
          <a:xfrm>
            <a:off x="4059546" y="4053006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C8B185-29C3-5C4E-BD9D-922C77FA7DDB}"/>
              </a:ext>
            </a:extLst>
          </p:cNvPr>
          <p:cNvSpPr/>
          <p:nvPr/>
        </p:nvSpPr>
        <p:spPr>
          <a:xfrm>
            <a:off x="5139546" y="796264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5</a:t>
            </a:r>
            <a:r>
              <a:rPr lang="en-US" sz="3600" dirty="0">
                <a:solidFill>
                  <a:schemeClr val="tx1"/>
                </a:solidFill>
              </a:rPr>
              <a:t>Li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6028D3-717C-3745-B24F-35D852634A6B}"/>
              </a:ext>
            </a:extLst>
          </p:cNvPr>
          <p:cNvSpPr/>
          <p:nvPr/>
        </p:nvSpPr>
        <p:spPr>
          <a:xfrm>
            <a:off x="4059546" y="799182"/>
            <a:ext cx="1080000" cy="108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aseline="30000" dirty="0">
                <a:solidFill>
                  <a:schemeClr val="tx1"/>
                </a:solidFill>
              </a:rPr>
              <a:t>4</a:t>
            </a:r>
            <a:r>
              <a:rPr lang="en-US" sz="3600" dirty="0">
                <a:solidFill>
                  <a:schemeClr val="tx1"/>
                </a:solidFill>
              </a:rPr>
              <a:t>Li</a:t>
            </a:r>
          </a:p>
        </p:txBody>
      </p:sp>
    </p:spTree>
    <p:extLst>
      <p:ext uri="{BB962C8B-B14F-4D97-AF65-F5344CB8AC3E}">
        <p14:creationId xmlns:p14="http://schemas.microsoft.com/office/powerpoint/2010/main" val="1013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4" y="333375"/>
            <a:ext cx="12200344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5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98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47" y="190500"/>
            <a:ext cx="9855200" cy="647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244" y="6256424"/>
            <a:ext cx="27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Data: </a:t>
            </a:r>
            <a:r>
              <a:rPr lang="en-GB" dirty="0" err="1"/>
              <a:t>Asplund</a:t>
            </a:r>
            <a:r>
              <a:rPr lang="en-GB" dirty="0"/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184843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10334</TotalTime>
  <Words>736</Words>
  <Application>Microsoft Macintosh PowerPoint</Application>
  <PresentationFormat>Widescreen</PresentationFormat>
  <Paragraphs>231</Paragraphs>
  <Slides>35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Office Theme</vt:lpstr>
      <vt:lpstr>Equation</vt:lpstr>
      <vt:lpstr>From atoms to stars I: nucleosynthesis</vt:lpstr>
      <vt:lpstr>Overview</vt:lpstr>
      <vt:lpstr>What is an element?</vt:lpstr>
      <vt:lpstr>PowerPoint Presentation</vt:lpstr>
      <vt:lpstr>What is an isotope?</vt:lpstr>
      <vt:lpstr>PowerPoint Presentation</vt:lpstr>
      <vt:lpstr>PowerPoint Presentation</vt:lpstr>
      <vt:lpstr>PowerPoint Presentation</vt:lpstr>
      <vt:lpstr>PowerPoint Presentation</vt:lpstr>
      <vt:lpstr>B2FH -- 1957</vt:lpstr>
      <vt:lpstr>Mass defect</vt:lpstr>
      <vt:lpstr>Hydrogen fusion I</vt:lpstr>
      <vt:lpstr>PP CHAINS</vt:lpstr>
      <vt:lpstr>Hydrogen fusion II: CNO</vt:lpstr>
      <vt:lpstr>PowerPoint Presentation</vt:lpstr>
      <vt:lpstr>Other proton fusion reactions</vt:lpstr>
      <vt:lpstr>PowerPoint Presentation</vt:lpstr>
      <vt:lpstr>PowerPoint Presentation</vt:lpstr>
      <vt:lpstr>Helium burning</vt:lpstr>
      <vt:lpstr>PowerPoint Presentation</vt:lpstr>
      <vt:lpstr>Carbon burning</vt:lpstr>
      <vt:lpstr>Further burning</vt:lpstr>
      <vt:lpstr>No more energy from fusion!</vt:lpstr>
      <vt:lpstr>Nuclear Reactions</vt:lpstr>
      <vt:lpstr>Reactions beyond iron</vt:lpstr>
      <vt:lpstr>Slow neutron capture (s-process)</vt:lpstr>
      <vt:lpstr>PowerPoint Presentation</vt:lpstr>
      <vt:lpstr>Rapid neutron capture (r-process)</vt:lpstr>
      <vt:lpstr>PowerPoint Presentation</vt:lpstr>
      <vt:lpstr>Something in between?</vt:lpstr>
      <vt:lpstr>PowerPoint Presentation</vt:lpstr>
      <vt:lpstr>PowerPoint Presentation</vt:lpstr>
      <vt:lpstr>PowerPoint Presentation</vt:lpstr>
      <vt:lpstr>Certain old stars have i-process patterns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2019-09-25T10:43:04Z</dcterms:created>
  <dcterms:modified xsi:type="dcterms:W3CDTF">2019-10-04T13:21:11Z</dcterms:modified>
</cp:coreProperties>
</file>